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0" r:id="rId3"/>
    <p:sldId id="261" r:id="rId4"/>
    <p:sldId id="262" r:id="rId5"/>
    <p:sldId id="264" r:id="rId6"/>
    <p:sldId id="266" r:id="rId7"/>
    <p:sldId id="256" r:id="rId8"/>
    <p:sldId id="277" r:id="rId9"/>
    <p:sldId id="276" r:id="rId10"/>
    <p:sldId id="273" r:id="rId11"/>
    <p:sldId id="272" r:id="rId12"/>
    <p:sldId id="271" r:id="rId13"/>
    <p:sldId id="270" r:id="rId14"/>
    <p:sldId id="275" r:id="rId15"/>
    <p:sldId id="268" r:id="rId16"/>
    <p:sldId id="278" r:id="rId17"/>
    <p:sldId id="279" r:id="rId18"/>
    <p:sldId id="280" r:id="rId19"/>
    <p:sldId id="263" r:id="rId20"/>
    <p:sldId id="281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610848-7E48-4DAB-AE28-2F7B0BE7A750}" v="8" dt="2021-06-10T14:59:06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50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na Campos" userId="1cfeebe9b810ca30" providerId="LiveId" clId="{52610848-7E48-4DAB-AE28-2F7B0BE7A750}"/>
    <pc:docChg chg="undo custSel delSld modSld">
      <pc:chgData name="Mayna Campos" userId="1cfeebe9b810ca30" providerId="LiveId" clId="{52610848-7E48-4DAB-AE28-2F7B0BE7A750}" dt="2021-06-10T14:59:15.940" v="1849" actId="6549"/>
      <pc:docMkLst>
        <pc:docMk/>
      </pc:docMkLst>
      <pc:sldChg chg="modSp del mod">
        <pc:chgData name="Mayna Campos" userId="1cfeebe9b810ca30" providerId="LiveId" clId="{52610848-7E48-4DAB-AE28-2F7B0BE7A750}" dt="2021-06-07T17:34:11.914" v="1636" actId="47"/>
        <pc:sldMkLst>
          <pc:docMk/>
          <pc:sldMk cId="2165028585" sldId="258"/>
        </pc:sldMkLst>
        <pc:spChg chg="mod">
          <ac:chgData name="Mayna Campos" userId="1cfeebe9b810ca30" providerId="LiveId" clId="{52610848-7E48-4DAB-AE28-2F7B0BE7A750}" dt="2021-06-07T17:08:28.115" v="1267" actId="6549"/>
          <ac:spMkLst>
            <pc:docMk/>
            <pc:sldMk cId="2165028585" sldId="258"/>
            <ac:spMk id="2" creationId="{6F72B2AB-41BE-4D6A-B646-ABE51A7DF984}"/>
          </ac:spMkLst>
        </pc:spChg>
      </pc:sldChg>
      <pc:sldChg chg="modSp mod">
        <pc:chgData name="Mayna Campos" userId="1cfeebe9b810ca30" providerId="LiveId" clId="{52610848-7E48-4DAB-AE28-2F7B0BE7A750}" dt="2021-06-10T14:58:47.518" v="1847" actId="1076"/>
        <pc:sldMkLst>
          <pc:docMk/>
          <pc:sldMk cId="2986063584" sldId="263"/>
        </pc:sldMkLst>
        <pc:spChg chg="mod">
          <ac:chgData name="Mayna Campos" userId="1cfeebe9b810ca30" providerId="LiveId" clId="{52610848-7E48-4DAB-AE28-2F7B0BE7A750}" dt="2021-06-10T14:58:47.518" v="1847" actId="1076"/>
          <ac:spMkLst>
            <pc:docMk/>
            <pc:sldMk cId="2986063584" sldId="263"/>
            <ac:spMk id="2" creationId="{6F72B2AB-41BE-4D6A-B646-ABE51A7DF984}"/>
          </ac:spMkLst>
        </pc:spChg>
      </pc:sldChg>
      <pc:sldChg chg="addSp delSp modSp mod">
        <pc:chgData name="Mayna Campos" userId="1cfeebe9b810ca30" providerId="LiveId" clId="{52610848-7E48-4DAB-AE28-2F7B0BE7A750}" dt="2021-06-07T16:53:52.498" v="1177" actId="6549"/>
        <pc:sldMkLst>
          <pc:docMk/>
          <pc:sldMk cId="965813565" sldId="278"/>
        </pc:sldMkLst>
        <pc:spChg chg="del mod">
          <ac:chgData name="Mayna Campos" userId="1cfeebe9b810ca30" providerId="LiveId" clId="{52610848-7E48-4DAB-AE28-2F7B0BE7A750}" dt="2021-06-07T16:32:34.512" v="2" actId="478"/>
          <ac:spMkLst>
            <pc:docMk/>
            <pc:sldMk cId="965813565" sldId="278"/>
            <ac:spMk id="2" creationId="{890E6970-1426-4FA0-A747-D61B66B17C39}"/>
          </ac:spMkLst>
        </pc:spChg>
        <pc:spChg chg="del">
          <ac:chgData name="Mayna Campos" userId="1cfeebe9b810ca30" providerId="LiveId" clId="{52610848-7E48-4DAB-AE28-2F7B0BE7A750}" dt="2021-06-07T16:32:28.668" v="0" actId="478"/>
          <ac:spMkLst>
            <pc:docMk/>
            <pc:sldMk cId="965813565" sldId="278"/>
            <ac:spMk id="3" creationId="{DBF372F5-E72F-4205-A95F-C014E6DB6D9C}"/>
          </ac:spMkLst>
        </pc:spChg>
        <pc:spChg chg="del">
          <ac:chgData name="Mayna Campos" userId="1cfeebe9b810ca30" providerId="LiveId" clId="{52610848-7E48-4DAB-AE28-2F7B0BE7A750}" dt="2021-06-07T16:32:38.927" v="3" actId="478"/>
          <ac:spMkLst>
            <pc:docMk/>
            <pc:sldMk cId="965813565" sldId="278"/>
            <ac:spMk id="4" creationId="{28566866-A6FB-46EA-88D0-2C5AFB77BE69}"/>
          </ac:spMkLst>
        </pc:spChg>
        <pc:spChg chg="mod">
          <ac:chgData name="Mayna Campos" userId="1cfeebe9b810ca30" providerId="LiveId" clId="{52610848-7E48-4DAB-AE28-2F7B0BE7A750}" dt="2021-06-07T16:33:44.804" v="18" actId="20577"/>
          <ac:spMkLst>
            <pc:docMk/>
            <pc:sldMk cId="965813565" sldId="278"/>
            <ac:spMk id="6" creationId="{F58BE4C6-F051-493C-A5D0-3CBE5D10E22D}"/>
          </ac:spMkLst>
        </pc:spChg>
        <pc:spChg chg="add mod">
          <ac:chgData name="Mayna Campos" userId="1cfeebe9b810ca30" providerId="LiveId" clId="{52610848-7E48-4DAB-AE28-2F7B0BE7A750}" dt="2021-06-07T16:53:52.498" v="1177" actId="6549"/>
          <ac:spMkLst>
            <pc:docMk/>
            <pc:sldMk cId="965813565" sldId="278"/>
            <ac:spMk id="7" creationId="{A32D3A1C-C4F5-4247-8611-4BDF4B587BA7}"/>
          </ac:spMkLst>
        </pc:spChg>
      </pc:sldChg>
      <pc:sldChg chg="addSp delSp modSp mod">
        <pc:chgData name="Mayna Campos" userId="1cfeebe9b810ca30" providerId="LiveId" clId="{52610848-7E48-4DAB-AE28-2F7B0BE7A750}" dt="2021-06-07T17:08:05.911" v="1266" actId="1076"/>
        <pc:sldMkLst>
          <pc:docMk/>
          <pc:sldMk cId="3216752524" sldId="279"/>
        </pc:sldMkLst>
        <pc:spChg chg="mod">
          <ac:chgData name="Mayna Campos" userId="1cfeebe9b810ca30" providerId="LiveId" clId="{52610848-7E48-4DAB-AE28-2F7B0BE7A750}" dt="2021-06-07T17:07:24.215" v="1261" actId="20577"/>
          <ac:spMkLst>
            <pc:docMk/>
            <pc:sldMk cId="3216752524" sldId="279"/>
            <ac:spMk id="2" creationId="{FE00C18C-30C8-4BF6-B9F3-931AFD437DAA}"/>
          </ac:spMkLst>
        </pc:spChg>
        <pc:spChg chg="mod">
          <ac:chgData name="Mayna Campos" userId="1cfeebe9b810ca30" providerId="LiveId" clId="{52610848-7E48-4DAB-AE28-2F7B0BE7A750}" dt="2021-06-07T17:07:04.235" v="1221" actId="20577"/>
          <ac:spMkLst>
            <pc:docMk/>
            <pc:sldMk cId="3216752524" sldId="279"/>
            <ac:spMk id="6" creationId="{F58BE4C6-F051-493C-A5D0-3CBE5D10E22D}"/>
          </ac:spMkLst>
        </pc:spChg>
        <pc:spChg chg="del">
          <ac:chgData name="Mayna Campos" userId="1cfeebe9b810ca30" providerId="LiveId" clId="{52610848-7E48-4DAB-AE28-2F7B0BE7A750}" dt="2021-06-07T17:07:10.333" v="1223" actId="478"/>
          <ac:spMkLst>
            <pc:docMk/>
            <pc:sldMk cId="3216752524" sldId="279"/>
            <ac:spMk id="13" creationId="{9B0F34FC-390F-49EE-951C-885799D53D49}"/>
          </ac:spMkLst>
        </pc:spChg>
        <pc:picChg chg="add mod">
          <ac:chgData name="Mayna Campos" userId="1cfeebe9b810ca30" providerId="LiveId" clId="{52610848-7E48-4DAB-AE28-2F7B0BE7A750}" dt="2021-06-07T17:08:05.911" v="1266" actId="1076"/>
          <ac:picMkLst>
            <pc:docMk/>
            <pc:sldMk cId="3216752524" sldId="279"/>
            <ac:picMk id="4" creationId="{B8FFA1C6-CA1D-4F74-9F94-F9F33250B92D}"/>
          </ac:picMkLst>
        </pc:picChg>
        <pc:picChg chg="del">
          <ac:chgData name="Mayna Campos" userId="1cfeebe9b810ca30" providerId="LiveId" clId="{52610848-7E48-4DAB-AE28-2F7B0BE7A750}" dt="2021-06-07T17:07:07.591" v="1222" actId="478"/>
          <ac:picMkLst>
            <pc:docMk/>
            <pc:sldMk cId="3216752524" sldId="279"/>
            <ac:picMk id="12" creationId="{C20C2B66-77A7-4A4F-9ECD-BD0007DF52F0}"/>
          </ac:picMkLst>
        </pc:picChg>
      </pc:sldChg>
      <pc:sldChg chg="modSp mod">
        <pc:chgData name="Mayna Campos" userId="1cfeebe9b810ca30" providerId="LiveId" clId="{52610848-7E48-4DAB-AE28-2F7B0BE7A750}" dt="2021-06-10T14:58:21.417" v="1845" actId="1076"/>
        <pc:sldMkLst>
          <pc:docMk/>
          <pc:sldMk cId="3567788831" sldId="280"/>
        </pc:sldMkLst>
        <pc:spChg chg="mod">
          <ac:chgData name="Mayna Campos" userId="1cfeebe9b810ca30" providerId="LiveId" clId="{52610848-7E48-4DAB-AE28-2F7B0BE7A750}" dt="2021-06-10T14:58:21.417" v="1845" actId="1076"/>
          <ac:spMkLst>
            <pc:docMk/>
            <pc:sldMk cId="3567788831" sldId="280"/>
            <ac:spMk id="2" creationId="{6F72B2AB-41BE-4D6A-B646-ABE51A7DF984}"/>
          </ac:spMkLst>
        </pc:spChg>
      </pc:sldChg>
      <pc:sldChg chg="modSp mod">
        <pc:chgData name="Mayna Campos" userId="1cfeebe9b810ca30" providerId="LiveId" clId="{52610848-7E48-4DAB-AE28-2F7B0BE7A750}" dt="2021-06-10T14:59:15.940" v="1849" actId="6549"/>
        <pc:sldMkLst>
          <pc:docMk/>
          <pc:sldMk cId="3172238504" sldId="281"/>
        </pc:sldMkLst>
        <pc:spChg chg="mod">
          <ac:chgData name="Mayna Campos" userId="1cfeebe9b810ca30" providerId="LiveId" clId="{52610848-7E48-4DAB-AE28-2F7B0BE7A750}" dt="2021-06-10T14:59:15.940" v="1849" actId="6549"/>
          <ac:spMkLst>
            <pc:docMk/>
            <pc:sldMk cId="3172238504" sldId="281"/>
            <ac:spMk id="2" creationId="{6F72B2AB-41BE-4D6A-B646-ABE51A7DF98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59358\Documents\Atividades%20OUCAB\Gr&#225;fic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59358\Documents\Atividades%20OUCAB\Gr&#225;fic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59358\Documents\Atividades%20OUCAB\Gr&#225;fic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59358\Documents\Atividades%20OUCAB\Gr&#225;fico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59358\Documents\Atividades%20OUCAB\Gr&#225;fic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Taxa de Poupança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'[Gráficos.xlsx]Taxa de poupança'!$A$2</c:f>
              <c:strCache>
                <c:ptCount val="1"/>
                <c:pt idx="0">
                  <c:v>Brasil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'[Gráficos.xlsx]Taxa de poupança'!$B$1:$G$1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'[Gráficos.xlsx]Taxa de poupança'!$B$2:$G$2</c:f>
              <c:numCache>
                <c:formatCode>0.0%</c:formatCode>
                <c:ptCount val="6"/>
                <c:pt idx="0">
                  <c:v>0.16102322271871738</c:v>
                </c:pt>
                <c:pt idx="1">
                  <c:v>0.14515430198666129</c:v>
                </c:pt>
                <c:pt idx="2">
                  <c:v>0.13392584836431459</c:v>
                </c:pt>
                <c:pt idx="3">
                  <c:v>0.13613203202561758</c:v>
                </c:pt>
                <c:pt idx="4">
                  <c:v>0.12705502216474512</c:v>
                </c:pt>
                <c:pt idx="5">
                  <c:v>0.12519150055292119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F9-4737-B222-54C2C8BBC462}"/>
            </c:ext>
          </c:extLst>
        </c:ser>
        <c:ser>
          <c:idx val="1"/>
          <c:order val="1"/>
          <c:tx>
            <c:strRef>
              <c:f>'[Gráficos.xlsx]Taxa de poupança'!$A$3</c:f>
              <c:strCache>
                <c:ptCount val="1"/>
                <c:pt idx="0">
                  <c:v>Mundo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val>
            <c:numRef>
              <c:f>'[Gráficos.xlsx]Taxa de poupança'!$B$3:$G$3</c:f>
              <c:numCache>
                <c:formatCode>0.0%</c:formatCode>
                <c:ptCount val="6"/>
                <c:pt idx="0">
                  <c:v>0.25241184249518278</c:v>
                </c:pt>
                <c:pt idx="1">
                  <c:v>0.25120066714937123</c:v>
                </c:pt>
                <c:pt idx="2">
                  <c:v>0.24538359564642129</c:v>
                </c:pt>
                <c:pt idx="3">
                  <c:v>0.25003521109463983</c:v>
                </c:pt>
                <c:pt idx="4">
                  <c:v>0.25123304852770501</c:v>
                </c:pt>
                <c:pt idx="5">
                  <c:v>0.24685099893148282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F9-4737-B222-54C2C8BBC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44945200"/>
        <c:axId val="-1544957168"/>
      </c:lineChart>
      <c:catAx>
        <c:axId val="-154494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57168"/>
        <c:crosses val="autoZero"/>
        <c:auto val="1"/>
        <c:lblAlgn val="ctr"/>
        <c:lblOffset val="100"/>
        <c:noMultiLvlLbl val="0"/>
      </c:catAx>
      <c:valAx>
        <c:axId val="-154495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4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400" baseline="0"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Área por Tipo</a:t>
            </a:r>
            <a:r>
              <a:rPr lang="en-US" baseline="0"/>
              <a:t> de Uso - OUCAB</a:t>
            </a:r>
            <a:endParaRPr lang="en-US"/>
          </a:p>
        </c:rich>
      </c:tx>
      <c:layout>
        <c:manualLayout>
          <c:xMode val="edge"/>
          <c:yMode val="edge"/>
          <c:x val="0.25869289160431713"/>
          <c:y val="2.29489344647097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[Gráficos.xlsx]Planilha6!$B$1</c:f>
              <c:strCache>
                <c:ptCount val="1"/>
                <c:pt idx="0">
                  <c:v>Área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82B4135-800F-4F75-A449-63A1C28985FB}" type="CELLRANGE">
                      <a:rPr lang="en-US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7E6-4172-B361-D137332792AC}"/>
                </c:ext>
                <c:ext xmlns:c15="http://schemas.microsoft.com/office/drawing/2012/chart" uri="{CE6537A1-D6FC-4f65-9D91-7224C49458BB}">
                  <c15:dlblFieldTable/>
                  <c15:showDataLabelsRange val="1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735D28D-6DDA-4875-BE6A-99317C20F32A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D3AF04B-84BB-4A40-AC3F-C48A4E23C64E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2A4E5AE-41E6-4606-866A-1CC570212EEC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D0A4DE6-19B0-4D76-BF65-D958F32102D6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043A305-C71C-4218-90CA-F8B328677701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92EFE01-79EB-4AFB-9B7B-CB8B1733BD23}" type="CELLRANGE">
                      <a:rPr lang="pt-BR"/>
                      <a:pPr/>
                      <a:t>[CELLRANGE]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[Gráficos.xlsx]Planilha6!$A$2:$A$8</c:f>
              <c:strCache>
                <c:ptCount val="7"/>
                <c:pt idx="0">
                  <c:v>Terreno</c:v>
                </c:pt>
                <c:pt idx="1">
                  <c:v>Arm/Dep</c:v>
                </c:pt>
                <c:pt idx="2">
                  <c:v>CSH</c:v>
                </c:pt>
                <c:pt idx="3">
                  <c:v>RH</c:v>
                </c:pt>
                <c:pt idx="4">
                  <c:v>IND</c:v>
                </c:pt>
                <c:pt idx="5">
                  <c:v>CSV</c:v>
                </c:pt>
                <c:pt idx="6">
                  <c:v>RV</c:v>
                </c:pt>
              </c:strCache>
            </c:strRef>
          </c:cat>
          <c:val>
            <c:numRef>
              <c:f>[Gráficos.xlsx]Planilha6!$B$2:$B$8</c:f>
              <c:numCache>
                <c:formatCode>#,##0</c:formatCode>
                <c:ptCount val="7"/>
                <c:pt idx="0">
                  <c:v>358742</c:v>
                </c:pt>
                <c:pt idx="1">
                  <c:v>950935</c:v>
                </c:pt>
                <c:pt idx="2">
                  <c:v>1197426</c:v>
                </c:pt>
                <c:pt idx="3">
                  <c:v>115327</c:v>
                </c:pt>
                <c:pt idx="4">
                  <c:v>15943</c:v>
                </c:pt>
                <c:pt idx="5">
                  <c:v>422630</c:v>
                </c:pt>
                <c:pt idx="6">
                  <c:v>292145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7E6-4172-B361-D137332792AC}"/>
            </c:ext>
            <c:ext xmlns:c15="http://schemas.microsoft.com/office/drawing/2012/chart" uri="{02D57815-91ED-43cb-92C2-25804820EDAC}">
              <c15:datalabelsRange>
                <c15:f>[Gráficos.xlsx]Planilha6!$C$2:$C$8</c15:f>
                <c15:dlblRangeCache>
                  <c:ptCount val="7"/>
                  <c:pt idx="0">
                    <c:v>10,7%</c:v>
                  </c:pt>
                  <c:pt idx="1">
                    <c:v>28,4%</c:v>
                  </c:pt>
                  <c:pt idx="2">
                    <c:v>35,7%</c:v>
                  </c:pt>
                  <c:pt idx="3">
                    <c:v>3,4%</c:v>
                  </c:pt>
                  <c:pt idx="4">
                    <c:v>0,5%</c:v>
                  </c:pt>
                  <c:pt idx="5">
                    <c:v>12,6%</c:v>
                  </c:pt>
                  <c:pt idx="6">
                    <c:v>8,7%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44944656"/>
        <c:axId val="-1544943568"/>
      </c:barChart>
      <c:catAx>
        <c:axId val="-154494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43568"/>
        <c:crosses val="autoZero"/>
        <c:auto val="1"/>
        <c:lblAlgn val="ctr"/>
        <c:lblOffset val="100"/>
        <c:noMultiLvlLbl val="0"/>
      </c:catAx>
      <c:valAx>
        <c:axId val="-154494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m²</a:t>
                </a:r>
              </a:p>
            </c:rich>
          </c:tx>
          <c:layout>
            <c:manualLayout>
              <c:xMode val="edge"/>
              <c:yMode val="edge"/>
              <c:x val="3.0428769017980636E-2"/>
              <c:y val="0.161598807089088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4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Estabelecimentos</a:t>
            </a:r>
            <a:r>
              <a:rPr lang="pt-BR" baseline="0"/>
              <a:t> por tipo na OUCAB</a:t>
            </a:r>
            <a:endParaRPr lang="pt-B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[Gráficos.xlsx]estab!$B$1</c:f>
              <c:strCache>
                <c:ptCount val="1"/>
                <c:pt idx="0">
                  <c:v>Amenidades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[Gráficos.xlsx]estab!$A$2:$A$7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[Gráficos.xlsx]estab!$B$2:$B$7</c:f>
              <c:numCache>
                <c:formatCode>General</c:formatCode>
                <c:ptCount val="6"/>
                <c:pt idx="0">
                  <c:v>665</c:v>
                </c:pt>
                <c:pt idx="1">
                  <c:v>686</c:v>
                </c:pt>
                <c:pt idx="2">
                  <c:v>804</c:v>
                </c:pt>
                <c:pt idx="3">
                  <c:v>721</c:v>
                </c:pt>
                <c:pt idx="4">
                  <c:v>752</c:v>
                </c:pt>
                <c:pt idx="5">
                  <c:v>780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9A2-47C2-828E-A6E03852DA7A}"/>
            </c:ext>
          </c:extLst>
        </c:ser>
        <c:ser>
          <c:idx val="1"/>
          <c:order val="1"/>
          <c:tx>
            <c:strRef>
              <c:f>[Gráficos.xlsx]estab!$C$1</c:f>
              <c:strCache>
                <c:ptCount val="1"/>
                <c:pt idx="0">
                  <c:v>Empregos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[Gráficos.xlsx]estab!$C$2:$C$7</c:f>
              <c:numCache>
                <c:formatCode>General</c:formatCode>
                <c:ptCount val="6"/>
                <c:pt idx="0">
                  <c:v>616</c:v>
                </c:pt>
                <c:pt idx="1">
                  <c:v>790</c:v>
                </c:pt>
                <c:pt idx="2">
                  <c:v>858</c:v>
                </c:pt>
                <c:pt idx="3">
                  <c:v>741</c:v>
                </c:pt>
                <c:pt idx="4">
                  <c:v>806</c:v>
                </c:pt>
                <c:pt idx="5">
                  <c:v>857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9A2-47C2-828E-A6E03852D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44943024"/>
        <c:axId val="-1544956080"/>
      </c:lineChart>
      <c:catAx>
        <c:axId val="-154494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56080"/>
        <c:crosses val="autoZero"/>
        <c:auto val="1"/>
        <c:lblAlgn val="ctr"/>
        <c:lblOffset val="100"/>
        <c:noMultiLvlLbl val="0"/>
      </c:catAx>
      <c:valAx>
        <c:axId val="-154495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4302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Empregados</a:t>
            </a:r>
            <a:r>
              <a:rPr lang="pt-BR" baseline="0"/>
              <a:t> por tipo de estabelecimento</a:t>
            </a:r>
            <a:endParaRPr lang="pt-B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[Gráficos.xlsx]empregados!$B$1</c:f>
              <c:strCache>
                <c:ptCount val="1"/>
                <c:pt idx="0">
                  <c:v>Empregados em estabelecimentos com salários menores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[Gráficos.xlsx]empregados!$A$2:$A$7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[Gráficos.xlsx]empregados!$B$2:$B$7</c:f>
              <c:numCache>
                <c:formatCode>#,##0</c:formatCode>
                <c:ptCount val="6"/>
                <c:pt idx="0">
                  <c:v>21005</c:v>
                </c:pt>
                <c:pt idx="1">
                  <c:v>32924</c:v>
                </c:pt>
                <c:pt idx="2">
                  <c:v>33868</c:v>
                </c:pt>
                <c:pt idx="3">
                  <c:v>28948</c:v>
                </c:pt>
                <c:pt idx="4">
                  <c:v>27658</c:v>
                </c:pt>
                <c:pt idx="5">
                  <c:v>39136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F44-4253-BD8E-368F1E00AE93}"/>
            </c:ext>
          </c:extLst>
        </c:ser>
        <c:ser>
          <c:idx val="1"/>
          <c:order val="1"/>
          <c:tx>
            <c:strRef>
              <c:f>[Gráficos.xlsx]empregados!$C$1</c:f>
              <c:strCache>
                <c:ptCount val="1"/>
                <c:pt idx="0">
                  <c:v>Empregados em estabelecimentos com salários maiores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[Gráficos.xlsx]empregados!$C$2:$C$7</c:f>
              <c:numCache>
                <c:formatCode>#,##0</c:formatCode>
                <c:ptCount val="6"/>
                <c:pt idx="0">
                  <c:v>3775</c:v>
                </c:pt>
                <c:pt idx="1">
                  <c:v>8253</c:v>
                </c:pt>
                <c:pt idx="2">
                  <c:v>8064</c:v>
                </c:pt>
                <c:pt idx="3">
                  <c:v>9208</c:v>
                </c:pt>
                <c:pt idx="4">
                  <c:v>10642</c:v>
                </c:pt>
                <c:pt idx="5">
                  <c:v>12825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F44-4253-BD8E-368F1E00AE93}"/>
            </c:ext>
          </c:extLst>
        </c:ser>
        <c:ser>
          <c:idx val="2"/>
          <c:order val="2"/>
          <c:tx>
            <c:strRef>
              <c:f>[Gráficos.xlsx]empregados!$D$1</c:f>
              <c:strCache>
                <c:ptCount val="1"/>
                <c:pt idx="0">
                  <c:v>Total Empregados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val>
            <c:numRef>
              <c:f>[Gráficos.xlsx]empregados!$D$2:$D$7</c:f>
              <c:numCache>
                <c:formatCode>#,##0</c:formatCode>
                <c:ptCount val="6"/>
                <c:pt idx="0">
                  <c:v>24780</c:v>
                </c:pt>
                <c:pt idx="1">
                  <c:v>41177</c:v>
                </c:pt>
                <c:pt idx="2">
                  <c:v>41932</c:v>
                </c:pt>
                <c:pt idx="3">
                  <c:v>38156</c:v>
                </c:pt>
                <c:pt idx="4">
                  <c:v>38300</c:v>
                </c:pt>
                <c:pt idx="5">
                  <c:v>51961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F44-4253-BD8E-368F1E00A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44955536"/>
        <c:axId val="-1544951728"/>
      </c:lineChart>
      <c:catAx>
        <c:axId val="-154495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51728"/>
        <c:crosses val="autoZero"/>
        <c:auto val="1"/>
        <c:lblAlgn val="ctr"/>
        <c:lblOffset val="100"/>
        <c:noMultiLvlLbl val="0"/>
      </c:catAx>
      <c:valAx>
        <c:axId val="-1544951728"/>
        <c:scaling>
          <c:orientation val="minMax"/>
          <c:max val="5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54495553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Quantidade de Estabelecimentos</a:t>
            </a:r>
            <a:r>
              <a:rPr lang="en-US" baseline="0"/>
              <a:t> por Salário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[Gráficos.xlsx]emprego!$B$1</c:f>
              <c:strCache>
                <c:ptCount val="1"/>
                <c:pt idx="0">
                  <c:v>Estabelecimento salários menores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[Gráficos.xlsx]emprego!$A$2:$A$7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[Gráficos.xlsx]emprego!$B$2:$B$7</c:f>
              <c:numCache>
                <c:formatCode>General</c:formatCode>
                <c:ptCount val="6"/>
                <c:pt idx="0">
                  <c:v>540</c:v>
                </c:pt>
                <c:pt idx="1">
                  <c:v>650</c:v>
                </c:pt>
                <c:pt idx="2">
                  <c:v>718</c:v>
                </c:pt>
                <c:pt idx="3">
                  <c:v>585</c:v>
                </c:pt>
                <c:pt idx="4">
                  <c:v>637</c:v>
                </c:pt>
                <c:pt idx="5">
                  <c:v>656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578-4205-84BA-59F41ADFB26C}"/>
            </c:ext>
          </c:extLst>
        </c:ser>
        <c:ser>
          <c:idx val="1"/>
          <c:order val="1"/>
          <c:tx>
            <c:strRef>
              <c:f>[Gráficos.xlsx]emprego!$C$1</c:f>
              <c:strCache>
                <c:ptCount val="1"/>
                <c:pt idx="0">
                  <c:v>Estabelecimento salários maiores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[Gráficos.xlsx]emprego!$C$2:$C$7</c:f>
              <c:numCache>
                <c:formatCode>General</c:formatCode>
                <c:ptCount val="6"/>
                <c:pt idx="0">
                  <c:v>76</c:v>
                </c:pt>
                <c:pt idx="1">
                  <c:v>140</c:v>
                </c:pt>
                <c:pt idx="2">
                  <c:v>140</c:v>
                </c:pt>
                <c:pt idx="3">
                  <c:v>149</c:v>
                </c:pt>
                <c:pt idx="4">
                  <c:v>162</c:v>
                </c:pt>
                <c:pt idx="5">
                  <c:v>195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578-4205-84BA-59F41ADFB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27759824"/>
        <c:axId val="-1927765808"/>
      </c:lineChart>
      <c:catAx>
        <c:axId val="-192775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927765808"/>
        <c:crosses val="autoZero"/>
        <c:auto val="1"/>
        <c:lblAlgn val="ctr"/>
        <c:lblOffset val="100"/>
        <c:noMultiLvlLbl val="0"/>
      </c:catAx>
      <c:valAx>
        <c:axId val="-192776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92775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0A9176-E73F-44FA-B403-B332FF10F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A775E55-67A4-46F5-8160-FD5533E3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FF18DD2-50D9-4D9C-A7AE-745295A25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16E83D0-8D6A-452F-BEB1-53973507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A7D3A79-8CAB-416B-A3AE-8A9556502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00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09A5528-9819-4C65-9E23-8D5E7C69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07F03E4-2C7A-4DCF-AFAC-CF41675EC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0D8F49B-330E-49B0-A505-3E8F234B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36699A1-0AF7-4A35-8582-47BCD52A2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4EACAFEF-B533-47D4-8035-DB0BB4CD8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11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CA8B050-0E82-47E2-BEB2-8DD8235FB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28C67D1-7840-441A-AB02-41C41A3D5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17CDCE95-4FBC-455F-855C-026F1CA8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63B0B004-D36A-43C2-8F8F-8CABAB24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4EBDE75-9C72-4195-887D-A8934BD14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86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777681E-BD5E-4CD0-AD70-5D0EC870F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D18AC3DA-19C2-4732-A5DC-7A03115B1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C5AF0EE1-A652-4CEE-9734-243AD7722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055B7219-04C1-45B3-8927-FA9F7610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6BC6A06A-745D-4A86-B4E6-3DC0F14A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DAD492A2-7DF1-4439-BC1A-4B150345D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83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4757A4-A6F3-424B-A89D-32D8626F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5052C470-A20A-47DF-A7C0-750F8DE1F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4E6CC515-67F6-439F-B962-D6122F269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5156F84D-88D0-40A0-B200-FA30DC2AC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0E1A8ADF-C8D0-4022-BACA-404B1D4E3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3A577691-621F-415C-BDEE-CD839AA1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50724EFF-20E0-4B51-8187-6C290DE9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02BFB985-7A47-46CD-9354-4C8C9CAD6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5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923C14-FE06-42DD-A540-7E40A26C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7745C38-CE5A-4C59-A91E-C886FAC7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54F7B770-14FF-41FC-8558-6DFE6360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CD14B0EB-68E3-44F4-944C-2370BB997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81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201B4C64-6F60-489C-A0A7-5298402F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08AA2C5E-3F4B-4B7D-8DC5-C61BABF8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4D757924-180C-4842-BA68-71A20F37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16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8AF3F49-5A2D-4C33-AD21-1C54F117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720D87B-CA02-4607-A04B-621BFE0F3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E7AA6F30-0F9F-461A-BC3B-A8E24BBE9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973B9A7A-CC1E-40A1-B520-0E453447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00F35EC1-FBF4-4BFF-AB8A-9EBD00B5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9550A1AB-BAAE-48DC-8F08-5ECA1402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594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73E8DB6-DCCC-4CDA-81DE-66D63FF4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D7225838-80E0-4FC1-8387-B425FA01C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3D541877-F9DE-405B-A177-25027FC05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5D2F9B85-F9AE-41E9-9F6C-397916F0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7C50EEB-FA10-460A-A339-E448704D9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368F8280-818D-4FD2-BCE1-AF5DA8C36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7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52C1B3-958C-4252-9F5E-2E853E657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56490B1E-E1EF-4A5E-B4B5-164C27B7A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C6B7D104-C6BD-4225-B542-88BD62633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4A0ABD36-EC02-4C18-8E31-791A0BE5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521417DC-F661-4548-AE07-562293A8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818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9DBCE41-9EE9-43B7-981D-D6629BBB2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D4C7C125-E0CD-4073-AEFD-0DB946D58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6A43527B-9B68-45B7-899E-3E9921C0E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A0AF00A9-3B92-425B-B379-1AE1393E3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DFA4967-DAD2-4698-BC6A-4AE5B691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84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6FC7B049-86B9-4F9B-9B02-D559A75AB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EF8F3925-5262-4666-84A0-27293F477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BAB0E62-6CC1-40D9-AAC1-E3A340A32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8A6C-883E-4C3C-9FDC-7E55C7A5AA22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9D047A48-AAF5-4D6F-8DD0-58B4575E3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0E41AC25-6EAA-4912-86F3-4F2D4BC61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8509B-A4C8-408A-AB81-644A32B3837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8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3.fau.usp.br/docentes/depprojeto/c_deak/AUP840/index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la.ibge.gov.br/classificacoes/download-concla.html" TargetMode="External"/><Relationship Id="rId2" Type="http://schemas.openxmlformats.org/officeDocument/2006/relationships/hyperlink" Target="http://conteudo.cvm.gov.br/legislacao/instrucoes/inst401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debit.com.br/tabelas/tabela-completa.php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idra.ibge.gov.br/tabela/1846" TargetMode="External"/><Relationship Id="rId2" Type="http://schemas.openxmlformats.org/officeDocument/2006/relationships/hyperlink" Target="https://sidra.ibge.gov.br/tabela/6726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ata.worldbank.org/indicator/NY.GNS.ICTR.ZS?end=2019&amp;start=2014" TargetMode="External"/><Relationship Id="rId4" Type="http://schemas.openxmlformats.org/officeDocument/2006/relationships/hyperlink" Target="http://pdet.mte.gov.br/microdados-rais-e-caged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worldbank.org/indicator/NY.GNS.ICTR.ZS?end=2019&amp;start=201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Operação Urbana Consorciada Água Branca no Divã</a:t>
            </a:r>
          </a:p>
        </p:txBody>
      </p:sp>
      <p:pic>
        <p:nvPicPr>
          <p:cNvPr id="7" name="Imagem 6" descr="Interface gráfica do usuário, Aplicativo, Mapa&#10;&#10;Descrição gerada automaticamente">
            <a:extLst>
              <a:ext uri="{FF2B5EF4-FFF2-40B4-BE49-F238E27FC236}">
                <a16:creationId xmlns="" xmlns:a16="http://schemas.microsoft.com/office/drawing/2014/main" id="{3D0B8249-61F4-4C6D-8B28-FEA15F2D36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" r="533" b="1"/>
          <a:stretch/>
        </p:blipFill>
        <p:spPr>
          <a:xfrm>
            <a:off x="3661060" y="1001244"/>
            <a:ext cx="7820884" cy="551726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9B8B34B1-8936-45E0-B226-65FCB2684ED8}"/>
              </a:ext>
            </a:extLst>
          </p:cNvPr>
          <p:cNvSpPr txBox="1"/>
          <p:nvPr/>
        </p:nvSpPr>
        <p:spPr>
          <a:xfrm>
            <a:off x="3539565" y="6585013"/>
            <a:ext cx="1618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Fonte: </a:t>
            </a:r>
            <a:r>
              <a:rPr lang="pt-BR" sz="900" dirty="0" err="1">
                <a:latin typeface="Arial" panose="020B0604020202020204" pitchFamily="34" charset="0"/>
                <a:cs typeface="Arial" panose="020B0604020202020204" pitchFamily="34" charset="0"/>
              </a:rPr>
              <a:t>Geosampa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5836" y="1195754"/>
            <a:ext cx="2839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Mayná Queiroz</a:t>
            </a:r>
          </a:p>
          <a:p>
            <a:endParaRPr lang="pt-BR" sz="2400" dirty="0"/>
          </a:p>
          <a:p>
            <a:r>
              <a:rPr lang="pt-BR" sz="2400" dirty="0" smtClean="0"/>
              <a:t>2021</a:t>
            </a:r>
            <a:endParaRPr lang="pt-BR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2707" y="5077158"/>
            <a:ext cx="27112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Trabalho final</a:t>
            </a:r>
          </a:p>
          <a:p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AUP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5840 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BR" sz="1200" b="1" dirty="0"/>
              <a:t>O mercado e o Estado na organização da produção capitalista</a:t>
            </a:r>
            <a:r>
              <a:rPr lang="pt-BR" sz="1200" dirty="0"/>
              <a:t>/</a:t>
            </a:r>
            <a:r>
              <a:rPr lang="pt-BR" sz="1200" b="1" dirty="0"/>
              <a:t> </a:t>
            </a:r>
            <a:r>
              <a:rPr lang="pt-BR" sz="1200" dirty="0"/>
              <a:t/>
            </a:r>
            <a:br>
              <a:rPr lang="pt-BR" sz="1200" dirty="0"/>
            </a:br>
            <a:r>
              <a:rPr lang="pt-BR" sz="1200" dirty="0"/>
              <a:t>O caso do Brasil: acumulação entravada</a:t>
            </a:r>
            <a:endParaRPr lang="pt-BR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918322" y="50771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140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Conceito de Operação Urbana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="" xmlns:a16="http://schemas.microsoft.com/office/drawing/2014/main" id="{890E6970-1426-4FA0-A747-D61B66B17C39}"/>
              </a:ext>
            </a:extLst>
          </p:cNvPr>
          <p:cNvSpPr/>
          <p:nvPr/>
        </p:nvSpPr>
        <p:spPr>
          <a:xfrm>
            <a:off x="331302" y="1921571"/>
            <a:ext cx="3723861" cy="4571990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Parceria Público-Privada;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Flexibilização da legislação urbanística;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Caráter redistributivo;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Renovação de áreas degradadas;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Alto potencial de arrecadação e de forma antecipada;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DBF372F5-E72F-4205-A95F-C014E6DB6D9C}"/>
              </a:ext>
            </a:extLst>
          </p:cNvPr>
          <p:cNvSpPr txBox="1"/>
          <p:nvPr/>
        </p:nvSpPr>
        <p:spPr>
          <a:xfrm>
            <a:off x="347869" y="1056691"/>
            <a:ext cx="3723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Ideologia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28566866-A6FB-46EA-88D0-2C5AFB77BE69}"/>
              </a:ext>
            </a:extLst>
          </p:cNvPr>
          <p:cNvSpPr txBox="1"/>
          <p:nvPr/>
        </p:nvSpPr>
        <p:spPr>
          <a:xfrm>
            <a:off x="4353342" y="2622516"/>
            <a:ext cx="7566994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“Dezembro de 1995. A avenida Água Espraiada (atual Jornalista Roberto Marinho) estava em obras, e empreendimentos imobiliários multiplicavam-se na região.” (FIX, 2009, p. 41).</a:t>
            </a:r>
          </a:p>
          <a:p>
            <a:pPr algn="just"/>
            <a:endParaRPr lang="pt-BR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/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“[...] com apenas parte do projeto executado, a Faria Lima passou a ser considerada uma espécie de sucessora da Avenida Paulista, [...] Em 1966, inaugurava-se o Shopping Iguatemi, o primeiro a se instalar no país.” </a:t>
            </a: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(FIX, 2009, p. 47).</a:t>
            </a:r>
          </a:p>
          <a:p>
            <a:pPr algn="just"/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/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OUCFL tem sua primeira legislação em 1995 e a OUCAE em 2001.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12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uma Operação Urbana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="" xmlns:a16="http://schemas.microsoft.com/office/drawing/2014/main" id="{F333D7CB-3C3D-4B18-9060-8DD362F49301}"/>
              </a:ext>
            </a:extLst>
          </p:cNvPr>
          <p:cNvSpPr/>
          <p:nvPr/>
        </p:nvSpPr>
        <p:spPr>
          <a:xfrm>
            <a:off x="4234069" y="1921571"/>
            <a:ext cx="3723861" cy="4571990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Perímetro específico;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Modificação de parâmetros urbanísticos;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Conjunto de intervenções;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Aplicação do recurso no próprio perímetro;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Definição de estoque;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Possibilidade de emissão de título;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BEAFB00E-60F7-46B4-8DE1-A2C20DD95DAD}"/>
              </a:ext>
            </a:extLst>
          </p:cNvPr>
          <p:cNvSpPr txBox="1"/>
          <p:nvPr/>
        </p:nvSpPr>
        <p:spPr>
          <a:xfrm>
            <a:off x="4234068" y="818609"/>
            <a:ext cx="37238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Regramento do Instrumento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3E0EDE81-307C-48D1-895A-7D13F610D02C}"/>
              </a:ext>
            </a:extLst>
          </p:cNvPr>
          <p:cNvSpPr txBox="1"/>
          <p:nvPr/>
        </p:nvSpPr>
        <p:spPr>
          <a:xfrm>
            <a:off x="185530" y="3622791"/>
            <a:ext cx="3723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>
                    <a:lumMod val="50000"/>
                  </a:schemeClr>
                </a:solidFill>
              </a:rPr>
              <a:t>Ideologia</a:t>
            </a:r>
          </a:p>
        </p:txBody>
      </p:sp>
      <p:sp>
        <p:nvSpPr>
          <p:cNvPr id="4" name="Seta: para a Direita 3">
            <a:extLst>
              <a:ext uri="{FF2B5EF4-FFF2-40B4-BE49-F238E27FC236}">
                <a16:creationId xmlns="" xmlns:a16="http://schemas.microsoft.com/office/drawing/2014/main" id="{C8DB4D41-85BB-47F2-8295-730A9E16939F}"/>
              </a:ext>
            </a:extLst>
          </p:cNvPr>
          <p:cNvSpPr/>
          <p:nvPr/>
        </p:nvSpPr>
        <p:spPr>
          <a:xfrm>
            <a:off x="3177208" y="3673325"/>
            <a:ext cx="596348" cy="483705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41F28AB6-6DB9-4B4F-ABD5-8612A2D48D1F}"/>
              </a:ext>
            </a:extLst>
          </p:cNvPr>
          <p:cNvSpPr txBox="1"/>
          <p:nvPr/>
        </p:nvSpPr>
        <p:spPr>
          <a:xfrm>
            <a:off x="8282608" y="3376568"/>
            <a:ext cx="37238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>
                    <a:lumMod val="50000"/>
                  </a:schemeClr>
                </a:solidFill>
              </a:rPr>
              <a:t>Regramento Financeiro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="" xmlns:a16="http://schemas.microsoft.com/office/drawing/2014/main" id="{D0E4ED6F-3542-4424-BEB8-D0402AED8A6C}"/>
              </a:ext>
            </a:extLst>
          </p:cNvPr>
          <p:cNvSpPr/>
          <p:nvPr/>
        </p:nvSpPr>
        <p:spPr>
          <a:xfrm>
            <a:off x="8282608" y="3672930"/>
            <a:ext cx="596348" cy="483705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47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Ativo Financeiro Gerado pela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Operação Urbana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="" xmlns:a16="http://schemas.microsoft.com/office/drawing/2014/main" id="{FAD79857-9EAD-4769-9AEA-DD204E6D17A7}"/>
              </a:ext>
            </a:extLst>
          </p:cNvPr>
          <p:cNvSpPr/>
          <p:nvPr/>
        </p:nvSpPr>
        <p:spPr>
          <a:xfrm>
            <a:off x="8136837" y="1921571"/>
            <a:ext cx="3723861" cy="4571990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Ativo mobiliário de renda variável;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Determinação da quantidade de títulos emitidos;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Informação de outras fontes de recursos caso os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CEPACs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não sejam suficientes;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Leilões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CEPAC na B3;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Negociação no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mercado secundário;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293A0C53-CB9A-4547-926D-98CCD3FB3EF2}"/>
              </a:ext>
            </a:extLst>
          </p:cNvPr>
          <p:cNvSpPr txBox="1"/>
          <p:nvPr/>
        </p:nvSpPr>
        <p:spPr>
          <a:xfrm>
            <a:off x="8120270" y="810469"/>
            <a:ext cx="37238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Regramento Financeiro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="" xmlns:a16="http://schemas.microsoft.com/office/drawing/2014/main" id="{38CB1C66-E913-4669-B29A-3072DCE0DD8F}"/>
              </a:ext>
            </a:extLst>
          </p:cNvPr>
          <p:cNvGrpSpPr/>
          <p:nvPr/>
        </p:nvGrpSpPr>
        <p:grpSpPr>
          <a:xfrm>
            <a:off x="347869" y="1887687"/>
            <a:ext cx="7532428" cy="4836702"/>
            <a:chOff x="347869" y="1887687"/>
            <a:chExt cx="7532428" cy="4836702"/>
          </a:xfrm>
        </p:grpSpPr>
        <p:graphicFrame>
          <p:nvGraphicFramePr>
            <p:cNvPr id="11" name="Gráfico 10">
              <a:extLst>
                <a:ext uri="{FF2B5EF4-FFF2-40B4-BE49-F238E27FC236}">
                  <a16:creationId xmlns="" xmlns:a16="http://schemas.microsoft.com/office/drawing/2014/main" id="{892988A7-14FC-4CD8-B73A-E427EA6D06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7226050"/>
                </p:ext>
              </p:extLst>
            </p:nvPr>
          </p:nvGraphicFramePr>
          <p:xfrm>
            <a:off x="347869" y="1887687"/>
            <a:ext cx="7532428" cy="4551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CaixaDeTexto 3">
              <a:extLst>
                <a:ext uri="{FF2B5EF4-FFF2-40B4-BE49-F238E27FC236}">
                  <a16:creationId xmlns="" xmlns:a16="http://schemas.microsoft.com/office/drawing/2014/main" id="{5538BE10-5B42-4CEE-AA81-8249BE92EE03}"/>
                </a:ext>
              </a:extLst>
            </p:cNvPr>
            <p:cNvSpPr txBox="1"/>
            <p:nvPr/>
          </p:nvSpPr>
          <p:spPr>
            <a:xfrm>
              <a:off x="347869" y="6493557"/>
              <a:ext cx="301818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Fonte: </a:t>
              </a:r>
              <a:r>
                <a:rPr lang="pt-BR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WorldBank</a:t>
              </a:r>
              <a:r>
                <a:rPr lang="pt-BR" sz="900" dirty="0">
                  <a:latin typeface="Arial" panose="020B0604020202020204" pitchFamily="34" charset="0"/>
                  <a:cs typeface="Arial" panose="020B0604020202020204" pitchFamily="34" charset="0"/>
                </a:rPr>
                <a:t> Data e IBGE</a:t>
              </a:r>
              <a:endParaRPr lang="pt-BR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026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Precificação de um Ativo Financeiro (CEPAC)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C6C56BC8-9851-497E-8589-10544FF08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143167"/>
              </p:ext>
            </p:extLst>
          </p:nvPr>
        </p:nvGraphicFramePr>
        <p:xfrm>
          <a:off x="304799" y="1275254"/>
          <a:ext cx="2968487" cy="5165304"/>
        </p:xfrm>
        <a:graphic>
          <a:graphicData uri="http://schemas.openxmlformats.org/drawingml/2006/table">
            <a:tbl>
              <a:tblPr/>
              <a:tblGrid>
                <a:gridCol w="2968487">
                  <a:extLst>
                    <a:ext uri="{9D8B030D-6E8A-4147-A177-3AD203B41FA5}">
                      <a16:colId xmlns="" xmlns:a16="http://schemas.microsoft.com/office/drawing/2014/main" val="19308846"/>
                    </a:ext>
                  </a:extLst>
                </a:gridCol>
              </a:tblGrid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Receitas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9008170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6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8460428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(+) Receita Bruta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6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6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314199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6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7351184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Deduções sobre vendas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15696617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1010326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(=) Receita Líquida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57270642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7093882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Custo do Produto Vendido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56487091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0064258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Custos de Construção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2460809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Terreno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5756689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CEPAC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4647300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4466562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(=) Lucro Bruto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174827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3827857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Despesas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9875063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8589405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Despesas com Vendas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68925219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Despesas Administrativas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8951794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Despesas Financeiras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8377229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5069542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(=) LAIR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3673656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9361829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(-) RET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6710695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8395984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(=) Lucro Líquido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9110903"/>
                  </a:ext>
                </a:extLst>
              </a:tr>
              <a:tr h="184122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98" marR="5098" marT="509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6859843"/>
                  </a:ext>
                </a:extLst>
              </a:tr>
            </a:tbl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2CFA9865-40B1-4668-B590-D48314EDDD37}"/>
              </a:ext>
            </a:extLst>
          </p:cNvPr>
          <p:cNvSpPr txBox="1"/>
          <p:nvPr/>
        </p:nvSpPr>
        <p:spPr>
          <a:xfrm>
            <a:off x="3988904" y="1036714"/>
            <a:ext cx="789829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Através de uma DR e considerando algumas variáveis, é possível ter uma ideia sobre a disponibilidade de pagamento do mercado imobiliário, seu interessado final, pelo CEPAC. 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As principais variáveis são: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Valor do terreno;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Taxa de juros de financiamento ao mercado imobiliário;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Taxa de juros da economia;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Taxa de retorno da atividade imobiliária;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Mas como prever esse movimento ao longo de 20 ou 30 anos de duração de uma OUC?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9097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Valor do Terreno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="" xmlns:a16="http://schemas.microsoft.com/office/drawing/2014/main" id="{CBD8B658-5A54-4F0D-8444-36FB60E50172}"/>
              </a:ext>
            </a:extLst>
          </p:cNvPr>
          <p:cNvGrpSpPr/>
          <p:nvPr/>
        </p:nvGrpSpPr>
        <p:grpSpPr>
          <a:xfrm>
            <a:off x="296562" y="1150521"/>
            <a:ext cx="7800516" cy="5449054"/>
            <a:chOff x="733884" y="1150522"/>
            <a:chExt cx="7363027" cy="5334681"/>
          </a:xfrm>
        </p:grpSpPr>
        <p:grpSp>
          <p:nvGrpSpPr>
            <p:cNvPr id="17" name="Agrupar 16">
              <a:extLst>
                <a:ext uri="{FF2B5EF4-FFF2-40B4-BE49-F238E27FC236}">
                  <a16:creationId xmlns="" xmlns:a16="http://schemas.microsoft.com/office/drawing/2014/main" id="{CDC418A4-818D-4732-A431-DAF50BAAE2E0}"/>
                </a:ext>
              </a:extLst>
            </p:cNvPr>
            <p:cNvGrpSpPr/>
            <p:nvPr/>
          </p:nvGrpSpPr>
          <p:grpSpPr>
            <a:xfrm>
              <a:off x="4323129" y="1150522"/>
              <a:ext cx="3773782" cy="3126222"/>
              <a:chOff x="5871540" y="1150522"/>
              <a:chExt cx="5403023" cy="3254745"/>
            </a:xfrm>
          </p:grpSpPr>
          <p:pic>
            <p:nvPicPr>
              <p:cNvPr id="11" name="Imagem 10">
                <a:extLst>
                  <a:ext uri="{FF2B5EF4-FFF2-40B4-BE49-F238E27FC236}">
                    <a16:creationId xmlns="" xmlns:a16="http://schemas.microsoft.com/office/drawing/2014/main" id="{443A63D4-2CF6-4558-BBE5-CAB64653DA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6304" t="18535" r="15395" b="23659"/>
              <a:stretch/>
            </p:blipFill>
            <p:spPr>
              <a:xfrm>
                <a:off x="5871540" y="1150522"/>
                <a:ext cx="5403023" cy="3023913"/>
              </a:xfrm>
              <a:prstGeom prst="rect">
                <a:avLst/>
              </a:prstGeom>
            </p:spPr>
          </p:pic>
          <p:sp>
            <p:nvSpPr>
              <p:cNvPr id="16" name="CaixaDeTexto 15">
                <a:extLst>
                  <a:ext uri="{FF2B5EF4-FFF2-40B4-BE49-F238E27FC236}">
                    <a16:creationId xmlns="" xmlns:a16="http://schemas.microsoft.com/office/drawing/2014/main" id="{D8E272F1-C63B-431D-8BF1-9EE341E3F422}"/>
                  </a:ext>
                </a:extLst>
              </p:cNvPr>
              <p:cNvSpPr txBox="1"/>
              <p:nvPr/>
            </p:nvSpPr>
            <p:spPr>
              <a:xfrm>
                <a:off x="8409805" y="4174435"/>
                <a:ext cx="253116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Fonte: </a:t>
                </a:r>
                <a:r>
                  <a:rPr kumimoji="0" lang="pt-B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Google Maps</a:t>
                </a:r>
                <a:endPara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Agrupar 18">
              <a:extLst>
                <a:ext uri="{FF2B5EF4-FFF2-40B4-BE49-F238E27FC236}">
                  <a16:creationId xmlns="" xmlns:a16="http://schemas.microsoft.com/office/drawing/2014/main" id="{543D2A15-85CD-4E0B-9C96-B922075E9F8E}"/>
                </a:ext>
              </a:extLst>
            </p:cNvPr>
            <p:cNvGrpSpPr/>
            <p:nvPr/>
          </p:nvGrpSpPr>
          <p:grpSpPr>
            <a:xfrm>
              <a:off x="733884" y="1150522"/>
              <a:ext cx="3618998" cy="3522355"/>
              <a:chOff x="732723" y="1150522"/>
              <a:chExt cx="5181415" cy="3667164"/>
            </a:xfrm>
          </p:grpSpPr>
          <p:pic>
            <p:nvPicPr>
              <p:cNvPr id="3" name="Imagem 2">
                <a:extLst>
                  <a:ext uri="{FF2B5EF4-FFF2-40B4-BE49-F238E27FC236}">
                    <a16:creationId xmlns="" xmlns:a16="http://schemas.microsoft.com/office/drawing/2014/main" id="{D03ED1E9-75F2-4351-ACA1-15BAC8A62D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5512" t="13896" r="14566" b="14187"/>
              <a:stretch/>
            </p:blipFill>
            <p:spPr>
              <a:xfrm>
                <a:off x="820409" y="1150522"/>
                <a:ext cx="5093729" cy="3437149"/>
              </a:xfrm>
              <a:prstGeom prst="rect">
                <a:avLst/>
              </a:prstGeom>
            </p:spPr>
          </p:pic>
          <p:sp>
            <p:nvSpPr>
              <p:cNvPr id="12" name="CaixaDeTexto 11">
                <a:extLst>
                  <a:ext uri="{FF2B5EF4-FFF2-40B4-BE49-F238E27FC236}">
                    <a16:creationId xmlns="" xmlns:a16="http://schemas.microsoft.com/office/drawing/2014/main" id="{B8B2E0A4-405F-4613-A215-9C53D8FE8AB7}"/>
                  </a:ext>
                </a:extLst>
              </p:cNvPr>
              <p:cNvSpPr txBox="1"/>
              <p:nvPr/>
            </p:nvSpPr>
            <p:spPr>
              <a:xfrm>
                <a:off x="732723" y="4586854"/>
                <a:ext cx="197457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Fonte: </a:t>
                </a:r>
                <a:r>
                  <a:rPr kumimoji="0" lang="pt-B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Google Maps</a:t>
                </a:r>
              </a:p>
            </p:txBody>
          </p:sp>
        </p:grpSp>
        <p:grpSp>
          <p:nvGrpSpPr>
            <p:cNvPr id="18" name="Agrupar 17">
              <a:extLst>
                <a:ext uri="{FF2B5EF4-FFF2-40B4-BE49-F238E27FC236}">
                  <a16:creationId xmlns="" xmlns:a16="http://schemas.microsoft.com/office/drawing/2014/main" id="{BBA76D45-1E09-4BB0-88CB-9989DB68B118}"/>
                </a:ext>
              </a:extLst>
            </p:cNvPr>
            <p:cNvGrpSpPr/>
            <p:nvPr/>
          </p:nvGrpSpPr>
          <p:grpSpPr>
            <a:xfrm>
              <a:off x="2322216" y="3753639"/>
              <a:ext cx="3773783" cy="2731564"/>
              <a:chOff x="3006780" y="3860657"/>
              <a:chExt cx="5403025" cy="2843862"/>
            </a:xfrm>
          </p:grpSpPr>
          <p:pic>
            <p:nvPicPr>
              <p:cNvPr id="7" name="Imagem 6">
                <a:extLst>
                  <a:ext uri="{FF2B5EF4-FFF2-40B4-BE49-F238E27FC236}">
                    <a16:creationId xmlns="" xmlns:a16="http://schemas.microsoft.com/office/drawing/2014/main" id="{32B1028F-1C04-4802-A557-F319BDBE50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6244" t="22981" r="8351" b="12156"/>
              <a:stretch/>
            </p:blipFill>
            <p:spPr>
              <a:xfrm>
                <a:off x="3006780" y="3860657"/>
                <a:ext cx="5403025" cy="2613030"/>
              </a:xfrm>
              <a:prstGeom prst="rect">
                <a:avLst/>
              </a:prstGeom>
            </p:spPr>
          </p:pic>
          <p:sp>
            <p:nvSpPr>
              <p:cNvPr id="15" name="CaixaDeTexto 14">
                <a:extLst>
                  <a:ext uri="{FF2B5EF4-FFF2-40B4-BE49-F238E27FC236}">
                    <a16:creationId xmlns="" xmlns:a16="http://schemas.microsoft.com/office/drawing/2014/main" id="{A3AA4376-4809-4A3E-B92D-0573D1B3FAD5}"/>
                  </a:ext>
                </a:extLst>
              </p:cNvPr>
              <p:cNvSpPr txBox="1"/>
              <p:nvPr/>
            </p:nvSpPr>
            <p:spPr>
              <a:xfrm>
                <a:off x="3006780" y="6473687"/>
                <a:ext cx="253116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Fonte: </a:t>
                </a:r>
                <a:r>
                  <a:rPr kumimoji="0" lang="pt-B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Google Maps</a:t>
                </a:r>
                <a:endPara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31F09DFC-1135-4F32-B56E-D65DF5B5350A}"/>
              </a:ext>
            </a:extLst>
          </p:cNvPr>
          <p:cNvSpPr txBox="1"/>
          <p:nvPr/>
        </p:nvSpPr>
        <p:spPr>
          <a:xfrm>
            <a:off x="8256104" y="1150521"/>
            <a:ext cx="3574450" cy="5122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A “valorização” do terreno pode ocorrer de duas formas:</a:t>
            </a:r>
          </a:p>
          <a:p>
            <a:pPr>
              <a:lnSpc>
                <a:spcPct val="150000"/>
              </a:lnSpc>
            </a:pPr>
            <a:endParaRPr lang="pt-BR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Pelo aumento de coeficiente de aproveitamento, como ocorre nas </a:t>
            </a:r>
            <a:r>
              <a:rPr lang="pt-B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OUCs</a:t>
            </a: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Pela modificação da tipologia que se instala no terreno (desenvolvimento de uma atividade econômica, moradia...);</a:t>
            </a:r>
          </a:p>
        </p:txBody>
      </p:sp>
    </p:spTree>
    <p:extLst>
      <p:ext uri="{BB962C8B-B14F-4D97-AF65-F5344CB8AC3E}">
        <p14:creationId xmlns:p14="http://schemas.microsoft.com/office/powerpoint/2010/main" val="212737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dos Lotes na OUCAB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="" xmlns:a16="http://schemas.microsoft.com/office/drawing/2014/main" id="{C84EAE69-46DD-4A0A-8D4B-FDEE083C7187}"/>
              </a:ext>
            </a:extLst>
          </p:cNvPr>
          <p:cNvGrpSpPr/>
          <p:nvPr/>
        </p:nvGrpSpPr>
        <p:grpSpPr>
          <a:xfrm>
            <a:off x="212764" y="1056991"/>
            <a:ext cx="7268918" cy="5371098"/>
            <a:chOff x="212764" y="1056991"/>
            <a:chExt cx="7268918" cy="5371098"/>
          </a:xfrm>
        </p:grpSpPr>
        <p:pic>
          <p:nvPicPr>
            <p:cNvPr id="3" name="Imagem 2" descr="Mapa&#10;&#10;Descrição gerada automaticamente">
              <a:extLst>
                <a:ext uri="{FF2B5EF4-FFF2-40B4-BE49-F238E27FC236}">
                  <a16:creationId xmlns="" xmlns:a16="http://schemas.microsoft.com/office/drawing/2014/main" id="{6D4C63A2-43C8-4A5D-9949-A81B908B0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4" y="1056991"/>
              <a:ext cx="7268918" cy="5140266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sp>
          <p:nvSpPr>
            <p:cNvPr id="7" name="CaixaDeTexto 6">
              <a:extLst>
                <a:ext uri="{FF2B5EF4-FFF2-40B4-BE49-F238E27FC236}">
                  <a16:creationId xmlns="" xmlns:a16="http://schemas.microsoft.com/office/drawing/2014/main" id="{E44BE37B-6432-4561-BA6F-AE778C860368}"/>
                </a:ext>
              </a:extLst>
            </p:cNvPr>
            <p:cNvSpPr txBox="1"/>
            <p:nvPr/>
          </p:nvSpPr>
          <p:spPr>
            <a:xfrm>
              <a:off x="212764" y="6197257"/>
              <a:ext cx="16188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Fonte: </a:t>
              </a:r>
              <a:r>
                <a:rPr lang="pt-BR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Geosampa</a:t>
              </a:r>
              <a:endParaRPr lang="pt-BR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="" xmlns:a16="http://schemas.microsoft.com/office/drawing/2014/main" id="{6C8C084D-51B5-4D3B-98EF-4355CB417C56}"/>
              </a:ext>
            </a:extLst>
          </p:cNvPr>
          <p:cNvGrpSpPr/>
          <p:nvPr/>
        </p:nvGrpSpPr>
        <p:grpSpPr>
          <a:xfrm>
            <a:off x="7521439" y="2243617"/>
            <a:ext cx="4591050" cy="2997845"/>
            <a:chOff x="7521439" y="2243617"/>
            <a:chExt cx="4591050" cy="2997845"/>
          </a:xfrm>
        </p:grpSpPr>
        <p:graphicFrame>
          <p:nvGraphicFramePr>
            <p:cNvPr id="8" name="Gráfico 7">
              <a:extLst>
                <a:ext uri="{FF2B5EF4-FFF2-40B4-BE49-F238E27FC236}">
                  <a16:creationId xmlns="" xmlns:a16="http://schemas.microsoft.com/office/drawing/2014/main" id="{1E11A79D-D149-45D1-87DA-BFE59AA5947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12447533"/>
                </p:ext>
              </p:extLst>
            </p:nvPr>
          </p:nvGraphicFramePr>
          <p:xfrm>
            <a:off x="7521439" y="2243617"/>
            <a:ext cx="4591050" cy="27670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CaixaDeTexto 8">
              <a:extLst>
                <a:ext uri="{FF2B5EF4-FFF2-40B4-BE49-F238E27FC236}">
                  <a16:creationId xmlns="" xmlns:a16="http://schemas.microsoft.com/office/drawing/2014/main" id="{7DA0606A-674F-45BA-A69E-3676F853D81D}"/>
                </a:ext>
              </a:extLst>
            </p:cNvPr>
            <p:cNvSpPr txBox="1"/>
            <p:nvPr/>
          </p:nvSpPr>
          <p:spPr>
            <a:xfrm>
              <a:off x="7521439" y="5010630"/>
              <a:ext cx="16188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Fonte: </a:t>
              </a:r>
              <a:r>
                <a:rPr lang="pt-BR" sz="900" dirty="0">
                  <a:latin typeface="Arial" panose="020B0604020202020204" pitchFamily="34" charset="0"/>
                  <a:cs typeface="Arial" panose="020B0604020202020204" pitchFamily="34" charset="0"/>
                </a:rPr>
                <a:t>IPTU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55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Emprego e Amenidades na OUCAB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="" xmlns:a16="http://schemas.microsoft.com/office/drawing/2014/main" id="{BC3FFBFE-C35E-445D-A840-DDF7341B4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1183"/>
              </p:ext>
            </p:extLst>
          </p:nvPr>
        </p:nvGraphicFramePr>
        <p:xfrm>
          <a:off x="342867" y="1179445"/>
          <a:ext cx="5753133" cy="5336014"/>
        </p:xfrm>
        <a:graphic>
          <a:graphicData uri="http://schemas.openxmlformats.org/drawingml/2006/table">
            <a:tbl>
              <a:tblPr/>
              <a:tblGrid>
                <a:gridCol w="4383339">
                  <a:extLst>
                    <a:ext uri="{9D8B030D-6E8A-4147-A177-3AD203B41FA5}">
                      <a16:colId xmlns="" xmlns:a16="http://schemas.microsoft.com/office/drawing/2014/main" val="1796477757"/>
                    </a:ext>
                  </a:extLst>
                </a:gridCol>
                <a:gridCol w="1369794">
                  <a:extLst>
                    <a:ext uri="{9D8B030D-6E8A-4147-A177-3AD203B41FA5}">
                      <a16:colId xmlns="" xmlns:a16="http://schemas.microsoft.com/office/drawing/2014/main" val="3544132733"/>
                    </a:ext>
                  </a:extLst>
                </a:gridCol>
              </a:tblGrid>
              <a:tr h="2975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IBGE Subsetores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Classificação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3431381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Extrativa mineral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2206827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de produtos minerais nao metálicos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68762288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metalúrgica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58231137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mecânica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0859806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do material elétrico e de comunicaçoes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8336695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do material de transporte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8314986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da madeira e do mobiliário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8201873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do papel,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papelao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editorial e gráfica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40398712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Ind. da borracha, fumo, couros, peles, similares, ind. diversas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52628782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Ind. química de produtos farmacêuticos, veterinários, perfumaria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3646669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têxtil do vestuário e artefatos de tecidos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1591070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de calçados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7202562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Indústria de produtos alimentícios, bebidas e álcool etílico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46465495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Serviços industriais de utilidade pública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5383973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Construçao civil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9884390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Comércio varejista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Amenidades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2978344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Comércio atacadista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Amenidades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964902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Instituiçoes de crédito, seguros e capitalizaçao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7443461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Com. e administraçao de imóveis, valores mobiliários, serv. Técnico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602538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Transportes e comunicaçoes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1940311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Serv. de alojamento, alimentaçao, reparaçao, manutençao, redaçao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Amenidades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7050693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Serviços médicos, odontológicos e veterinários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Amenidades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1159174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Ensino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Amenidades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1296407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Administraçao pública direta e autárquica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1425175"/>
                  </a:ext>
                </a:extLst>
              </a:tr>
              <a:tr h="20154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Agricultura, silvicultura, criaçao de animais, extrativismo vegetal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Emprego</a:t>
                      </a:r>
                    </a:p>
                  </a:txBody>
                  <a:tcPr marL="7826" marR="7826" marT="7826" marB="0" anchor="b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088310"/>
                  </a:ext>
                </a:extLst>
              </a:tr>
            </a:tbl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7107739F-4655-4504-A143-D5D5563CF419}"/>
              </a:ext>
            </a:extLst>
          </p:cNvPr>
          <p:cNvSpPr txBox="1"/>
          <p:nvPr/>
        </p:nvSpPr>
        <p:spPr>
          <a:xfrm>
            <a:off x="342867" y="6509422"/>
            <a:ext cx="19949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IBGE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AE3CB96D-FFF9-43F1-BD46-B9D731BD33E1}"/>
              </a:ext>
            </a:extLst>
          </p:cNvPr>
          <p:cNvSpPr txBox="1"/>
          <p:nvPr/>
        </p:nvSpPr>
        <p:spPr>
          <a:xfrm>
            <a:off x="6215270" y="983688"/>
            <a:ext cx="5633863" cy="558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Os estabelecimentos caracterizados como emprego foram divididos em duas categorias: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Emprego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Emprego com salários maiores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Essa diferenciação foi feita através da média de salários por subsetor do IBGE, que constam na base do CAGED,  para cidade de São Paulo.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 Quando transpostos para região da OUCAB, foi feito um corte no 3º quartil, em 2014. A partir daí, empresas que tivessem salários acima de R$ 2.749,50 mensais, estão na segunda categoria.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 Esse valor foi corrigido ano a ano pelo IPCA.</a:t>
            </a:r>
          </a:p>
        </p:txBody>
      </p:sp>
    </p:spTree>
    <p:extLst>
      <p:ext uri="{BB962C8B-B14F-4D97-AF65-F5344CB8AC3E}">
        <p14:creationId xmlns:p14="http://schemas.microsoft.com/office/powerpoint/2010/main" val="3112236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Emprego e Amenidades na OUCAB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="" xmlns:a16="http://schemas.microsoft.com/office/drawing/2014/main" id="{D495E834-8377-4D4E-9ED7-CEDFCFFDAF5C}"/>
              </a:ext>
            </a:extLst>
          </p:cNvPr>
          <p:cNvGrpSpPr/>
          <p:nvPr/>
        </p:nvGrpSpPr>
        <p:grpSpPr>
          <a:xfrm>
            <a:off x="450575" y="1050350"/>
            <a:ext cx="4903305" cy="2943491"/>
            <a:chOff x="6539427" y="1018906"/>
            <a:chExt cx="4828044" cy="2808641"/>
          </a:xfrm>
        </p:grpSpPr>
        <p:graphicFrame>
          <p:nvGraphicFramePr>
            <p:cNvPr id="10" name="Gráfico 9">
              <a:extLst>
                <a:ext uri="{FF2B5EF4-FFF2-40B4-BE49-F238E27FC236}">
                  <a16:creationId xmlns="" xmlns:a16="http://schemas.microsoft.com/office/drawing/2014/main" id="{1B008C03-8A8E-418E-A473-3470BC121F7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7853962"/>
                </p:ext>
              </p:extLst>
            </p:nvPr>
          </p:nvGraphicFramePr>
          <p:xfrm>
            <a:off x="6540203" y="1018906"/>
            <a:ext cx="4827268" cy="2603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CaixaDeTexto 11">
              <a:extLst>
                <a:ext uri="{FF2B5EF4-FFF2-40B4-BE49-F238E27FC236}">
                  <a16:creationId xmlns="" xmlns:a16="http://schemas.microsoft.com/office/drawing/2014/main" id="{4006CD68-694A-409B-810B-D49C7EA07264}"/>
                </a:ext>
              </a:extLst>
            </p:cNvPr>
            <p:cNvSpPr txBox="1"/>
            <p:nvPr/>
          </p:nvSpPr>
          <p:spPr>
            <a:xfrm>
              <a:off x="6539427" y="3596715"/>
              <a:ext cx="19949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Fonte: </a:t>
              </a:r>
              <a:r>
                <a:rPr kumimoji="0" lang="pt-B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RAIS e CAGED</a:t>
              </a:r>
              <a:endPara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="" xmlns:a16="http://schemas.microsoft.com/office/drawing/2014/main" id="{6537EB99-DF4E-4C67-A459-732A8F4D7DDB}"/>
              </a:ext>
            </a:extLst>
          </p:cNvPr>
          <p:cNvGrpSpPr/>
          <p:nvPr/>
        </p:nvGrpSpPr>
        <p:grpSpPr>
          <a:xfrm>
            <a:off x="6837437" y="1050350"/>
            <a:ext cx="4903200" cy="2944800"/>
            <a:chOff x="6539426" y="3912670"/>
            <a:chExt cx="4828045" cy="2844553"/>
          </a:xfrm>
        </p:grpSpPr>
        <p:graphicFrame>
          <p:nvGraphicFramePr>
            <p:cNvPr id="11" name="Gráfico 10">
              <a:extLst>
                <a:ext uri="{FF2B5EF4-FFF2-40B4-BE49-F238E27FC236}">
                  <a16:creationId xmlns="" xmlns:a16="http://schemas.microsoft.com/office/drawing/2014/main" id="{683A9E92-6CC9-470B-A1D0-C4E9217EBDD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3089620"/>
                </p:ext>
              </p:extLst>
            </p:nvPr>
          </p:nvGraphicFramePr>
          <p:xfrm>
            <a:off x="6539427" y="3912670"/>
            <a:ext cx="4828044" cy="2602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CaixaDeTexto 12">
              <a:extLst>
                <a:ext uri="{FF2B5EF4-FFF2-40B4-BE49-F238E27FC236}">
                  <a16:creationId xmlns="" xmlns:a16="http://schemas.microsoft.com/office/drawing/2014/main" id="{EDED4F8E-0D50-4AE9-8D5F-3DFD76E2EC39}"/>
                </a:ext>
              </a:extLst>
            </p:cNvPr>
            <p:cNvSpPr txBox="1"/>
            <p:nvPr/>
          </p:nvSpPr>
          <p:spPr>
            <a:xfrm>
              <a:off x="6539426" y="6526391"/>
              <a:ext cx="19949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Fonte: </a:t>
              </a:r>
              <a:r>
                <a:rPr kumimoji="0" lang="pt-B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RAIS e CAGED</a:t>
              </a:r>
              <a:endPara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="" xmlns:a16="http://schemas.microsoft.com/office/drawing/2014/main" id="{6C61B422-C0EB-4230-8954-ADAD83518253}"/>
              </a:ext>
            </a:extLst>
          </p:cNvPr>
          <p:cNvGrpSpPr/>
          <p:nvPr/>
        </p:nvGrpSpPr>
        <p:grpSpPr>
          <a:xfrm>
            <a:off x="3644400" y="3993841"/>
            <a:ext cx="4903200" cy="2882284"/>
            <a:chOff x="3644400" y="3993841"/>
            <a:chExt cx="4903200" cy="2882284"/>
          </a:xfrm>
        </p:grpSpPr>
        <p:graphicFrame>
          <p:nvGraphicFramePr>
            <p:cNvPr id="15" name="Gráfico 14">
              <a:extLst>
                <a:ext uri="{FF2B5EF4-FFF2-40B4-BE49-F238E27FC236}">
                  <a16:creationId xmlns="" xmlns:a16="http://schemas.microsoft.com/office/drawing/2014/main" id="{932F5241-1016-4705-940E-1248067811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4965019"/>
                </p:ext>
              </p:extLst>
            </p:nvPr>
          </p:nvGraphicFramePr>
          <p:xfrm>
            <a:off x="3644400" y="3993841"/>
            <a:ext cx="4903200" cy="26433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CaixaDeTexto 15">
              <a:extLst>
                <a:ext uri="{FF2B5EF4-FFF2-40B4-BE49-F238E27FC236}">
                  <a16:creationId xmlns="" xmlns:a16="http://schemas.microsoft.com/office/drawing/2014/main" id="{1EDFB288-9973-4A69-8FCA-272D152C85A8}"/>
                </a:ext>
              </a:extLst>
            </p:cNvPr>
            <p:cNvSpPr txBox="1"/>
            <p:nvPr/>
          </p:nvSpPr>
          <p:spPr>
            <a:xfrm>
              <a:off x="3644400" y="6637158"/>
              <a:ext cx="2026027" cy="238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Fonte: </a:t>
              </a:r>
              <a:r>
                <a:rPr kumimoji="0" lang="pt-B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RAIS e CAGED</a:t>
              </a:r>
              <a:endPara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086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Evolução do Emprego OUCAB 2014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198988" y="65807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RAIS e CAGED</a:t>
            </a:r>
          </a:p>
        </p:txBody>
      </p:sp>
      <p:pic>
        <p:nvPicPr>
          <p:cNvPr id="9" name="Imagem 8" descr="Mapa&#10;&#10;Descrição gerada automaticamente">
            <a:extLst>
              <a:ext uri="{FF2B5EF4-FFF2-40B4-BE49-F238E27FC236}">
                <a16:creationId xmlns="" xmlns:a16="http://schemas.microsoft.com/office/drawing/2014/main" id="{28FC68CE-2E65-45C6-B84F-EF69CDD55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8" y="1069106"/>
            <a:ext cx="7794024" cy="55116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06D33A37-A312-49CF-B695-0C7F55F42AE3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27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Evolução do Emprego OUCAB 2015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198988" y="65807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RAIS e CAGED</a:t>
            </a: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="" xmlns:a16="http://schemas.microsoft.com/office/drawing/2014/main" id="{E4FBCEE7-07F4-4AFF-817C-1BC51C4603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8" y="1069106"/>
            <a:ext cx="7794024" cy="55116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="" xmlns:a16="http://schemas.microsoft.com/office/drawing/2014/main" id="{99EFB8E7-8FE1-48B2-9382-85876A41FFAC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945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Evolução do Emprego OUCAB 2016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198988" y="65807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RAIS e CAGED</a:t>
            </a:r>
          </a:p>
        </p:txBody>
      </p:sp>
      <p:pic>
        <p:nvPicPr>
          <p:cNvPr id="7" name="Imagem 6" descr="Mapa&#10;&#10;Descrição gerada automaticamente">
            <a:extLst>
              <a:ext uri="{FF2B5EF4-FFF2-40B4-BE49-F238E27FC236}">
                <a16:creationId xmlns="" xmlns:a16="http://schemas.microsoft.com/office/drawing/2014/main" id="{E77FC4A4-3A55-49B7-8861-C40D06866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8" y="1069106"/>
            <a:ext cx="7794024" cy="55116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F3573FBB-180A-4897-95A9-F5C973E1F991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343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Evolução do Emprego OUCAB 2017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198988" y="65807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RAIS e CAGED</a:t>
            </a: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="" xmlns:a16="http://schemas.microsoft.com/office/drawing/2014/main" id="{F2CAC873-9E2B-453B-BC1D-69727A5B4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8" y="1067413"/>
            <a:ext cx="7794024" cy="55116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88BA170C-C093-4411-9B52-4F90A17A4823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20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Evolução do Emprego OUCAB 2018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3CB5AD4C-4264-42D6-9616-C799DB05F1F0}"/>
              </a:ext>
            </a:extLst>
          </p:cNvPr>
          <p:cNvSpPr txBox="1"/>
          <p:nvPr/>
        </p:nvSpPr>
        <p:spPr>
          <a:xfrm>
            <a:off x="2198988" y="6581560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RAIS e CAGED</a:t>
            </a:r>
          </a:p>
        </p:txBody>
      </p:sp>
      <p:pic>
        <p:nvPicPr>
          <p:cNvPr id="3" name="Imagem 2" descr="Mapa&#10;&#10;Descrição gerada automaticamente">
            <a:extLst>
              <a:ext uri="{FF2B5EF4-FFF2-40B4-BE49-F238E27FC236}">
                <a16:creationId xmlns="" xmlns:a16="http://schemas.microsoft.com/office/drawing/2014/main" id="{898AC7B1-CF70-42C9-8CFC-4DF79F7E8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8" y="1069960"/>
            <a:ext cx="7794024" cy="55116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81E3D081-7E5E-4F90-BFA8-CA82AFF56A04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978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 do Emprego OUCAB 2019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agem 11" descr="Mapa&#10;&#10;Descrição gerada automaticamente">
            <a:extLst>
              <a:ext uri="{FF2B5EF4-FFF2-40B4-BE49-F238E27FC236}">
                <a16:creationId xmlns="" xmlns:a16="http://schemas.microsoft.com/office/drawing/2014/main" id="{C20C2B66-77A7-4A4F-9ECD-BD0007DF5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86" y="1069108"/>
            <a:ext cx="7791628" cy="550990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200186" y="65703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Fonte: </a:t>
            </a:r>
            <a:r>
              <a:rPr lang="pt-BR" sz="900" dirty="0" err="1">
                <a:latin typeface="Arial" panose="020B0604020202020204" pitchFamily="34" charset="0"/>
                <a:cs typeface="Arial" panose="020B0604020202020204" pitchFamily="34" charset="0"/>
              </a:rPr>
              <a:t>Geosampa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RAIS e CAGED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9B0F34FC-390F-49EE-951C-885799D53D49}"/>
              </a:ext>
            </a:extLst>
          </p:cNvPr>
          <p:cNvSpPr/>
          <p:nvPr/>
        </p:nvSpPr>
        <p:spPr>
          <a:xfrm>
            <a:off x="2198988" y="5420139"/>
            <a:ext cx="7794024" cy="1160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136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Próximos Passos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A32D3A1C-C4F5-4247-8611-4BDF4B587BA7}"/>
              </a:ext>
            </a:extLst>
          </p:cNvPr>
          <p:cNvSpPr txBox="1"/>
          <p:nvPr/>
        </p:nvSpPr>
        <p:spPr>
          <a:xfrm>
            <a:off x="324678" y="1192696"/>
            <a:ext cx="11542644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 intenção de estudar a OUCAB está relacionada ao fato de que desde 2013, quando passou a ser consorciada, houve apenas um leilão, sem sucesso.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Os próximos passos do estudo tocam na ideologia e instrumentalização.de uma OUC e é dado pelo teste da seguinte hipótese:</a:t>
            </a:r>
          </a:p>
          <a:p>
            <a:pPr algn="just">
              <a:lnSpc>
                <a:spcPct val="150000"/>
              </a:lnSpc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público propicia, ou seja, cria um ambiente para que seja desenvolvida uma localização, que pode ser traduzida como uma dinâmica de atividades, e por sua vez, vão valorizando e desvalorizando os terrenos e imóveis da região.</a:t>
            </a:r>
          </a:p>
          <a:p>
            <a:pPr algn="ctr">
              <a:lnSpc>
                <a:spcPct val="150000"/>
              </a:lnSpc>
            </a:pPr>
            <a:endParaRPr lang="pt-BR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Próximos passos:</a:t>
            </a:r>
            <a:endParaRPr lang="pt-BR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dos dados coletados do CAGED e da RAIS;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Separação de dados de valor de imóveis lançados na região;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Regressão para descobrir se as variáveis explicativas possuem correlação com a variável dependente;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65813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Lançamentos Imobiliários OUCAB 2014 - 2019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E00C18C-30C8-4BF6-B9F3-931AFD437DAA}"/>
              </a:ext>
            </a:extLst>
          </p:cNvPr>
          <p:cNvSpPr txBox="1"/>
          <p:nvPr/>
        </p:nvSpPr>
        <p:spPr>
          <a:xfrm>
            <a:off x="2200186" y="6570306"/>
            <a:ext cx="2451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Geosampa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Geoimovel</a:t>
            </a:r>
            <a:endParaRPr kumimoji="0" lang="pt-B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="" xmlns:a16="http://schemas.microsoft.com/office/drawing/2014/main" id="{B8FFA1C6-CA1D-4F74-9F94-F9F33250B9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86" y="1058706"/>
            <a:ext cx="7794024" cy="55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52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Bibliografia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F72B2AB-41BE-4D6A-B646-ABE51A7DF984}"/>
              </a:ext>
            </a:extLst>
          </p:cNvPr>
          <p:cNvSpPr txBox="1"/>
          <p:nvPr/>
        </p:nvSpPr>
        <p:spPr>
          <a:xfrm>
            <a:off x="324678" y="1053411"/>
            <a:ext cx="115426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BRASIL. Lei n.º 10.257, de 10 de julho de 2001. Regulamenta os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182 e 183 da Constituição Federal, estabelece diretrizes gerais da política urbana e dá outras providências. Diário Oficial da União - Seção 1 - Eletrônico - 11/7/2001, Página 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BRASIL. Instrução CVM n.º 401 de 29 de dezembro de 2003. Dispõe sobre os registros de negociação e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distribuição pública de Certificados de Potencial Adicional de Construção – CEPAC. Diário Oficial da União – 06/01/2004. Disponível em: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http://conteudo.cvm.gov.br/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legislacao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instrucoes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/inst401.html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Acesso em 11 mai. 2021.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CONCLA.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página disponibiliza as classificações estatísticas nacionais, para temas selecionados, usadas no sistema estatístico e nos cadastros administrativos do País e as classificações internacionais a elas associadas. Disponível em: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https://concla.ibge.gov.br/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classificacoes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/download-concla.html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Acesso em: 03 mai. 2021.</a:t>
            </a:r>
          </a:p>
          <a:p>
            <a:pPr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DEBIT. Resolva seus cálculos em um minuto. Disponível em: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https://www.debit.com.br/tabelas/tabela-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completa.php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Acesso em: 10 mai. 2021.</a:t>
            </a:r>
          </a:p>
          <a:p>
            <a:pPr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FIX, Mariana. A “fórmula mágica” da parceria público-privada: Operações Urbanas em São Paulo. Cadernos de Urbanismo, nº 3. Rio de Janeiro: Prefeitura Municipal do Rio de Janeiro, 2000. p. 1 a 15.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88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Bibliografia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F72B2AB-41BE-4D6A-B646-ABE51A7DF984}"/>
              </a:ext>
            </a:extLst>
          </p:cNvPr>
          <p:cNvSpPr txBox="1"/>
          <p:nvPr/>
        </p:nvSpPr>
        <p:spPr>
          <a:xfrm>
            <a:off x="324678" y="1033669"/>
            <a:ext cx="11542644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FIX, Mariana. UMA PONTE PARA A ESPECULAÇÃO - ou a arte da renda na montagem de uma “cidade global”  Caderno CRH, Salvador v.22, n.55. p. 41 a 64., 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IBGE. Sistema IBGE de Recuperação Automática – SIDRA. Banco de tabelas estatísticas. Disponível em: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https://sidra.ibge.gov.br/tabela/6726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Acesso em: 26 mai. 2021.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IBGE. Sistema IBGE de Recuperação Automática – SIDRA. Banco de tabelas estatísticas. Disponível em: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https://sidra.ibge.gov.br/tabela/1846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Acesso em: 26 mai. 2021.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OSÓRIO, Letícia.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Estatuto da Cidade e Reforma Urbana: novas perspectivas para as cidades brasileiras.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MARICATO,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Erminia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FERREIRA, João.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 URBANA CONSORCIADA: diversificação urbanística participativa ou aprofundamento da desigualdade?. São Paulo, 2002.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PDET. Programa de disseminação das estatísticas de trabalho. Disponível em: 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http://pdet.mte.gov.br/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microdados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-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rais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-e-</a:t>
            </a:r>
            <a:r>
              <a:rPr lang="pt-BR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caged</a:t>
            </a:r>
            <a:r>
              <a:rPr lang="pt-BR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Acesso em: 30 abril 2021.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SÃO PAULO. Lei n.º 16.050 de 31 de julho de 2014. Aprova a política de desenvolvimento urbano e o plano diretor estratégico do município de São Paulo e revoga a lei n.º 13.430/2002. Diário Oficial do Município – São Paulo – 01/08/2014.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WORLD BANK. The World Bank Data,2021.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Free and open access to global development data.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Disponível em: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https://data.worldbank.org/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indicator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NY.GNS.ICTR.ZS?end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=2019&amp;start=2014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Acesso em: 26 mai.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63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="" xmlns:a16="http://schemas.microsoft.com/office/drawing/2014/main" id="{45F70D34-A306-418A-8A94-AC0822141814}"/>
              </a:ext>
            </a:extLst>
          </p:cNvPr>
          <p:cNvCxnSpPr/>
          <p:nvPr/>
        </p:nvCxnSpPr>
        <p:spPr>
          <a:xfrm>
            <a:off x="185530" y="834887"/>
            <a:ext cx="11820940" cy="0"/>
          </a:xfrm>
          <a:prstGeom prst="line">
            <a:avLst/>
          </a:prstGeom>
          <a:ln w="28575">
            <a:solidFill>
              <a:srgbClr val="FFFF00"/>
            </a:solidFill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F58BE4C6-F051-493C-A5D0-3CBE5D10E22D}"/>
              </a:ext>
            </a:extLst>
          </p:cNvPr>
          <p:cNvSpPr txBox="1"/>
          <p:nvPr/>
        </p:nvSpPr>
        <p:spPr>
          <a:xfrm>
            <a:off x="450575" y="172278"/>
            <a:ext cx="1129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Bibliografia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F72B2AB-41BE-4D6A-B646-ABE51A7DF984}"/>
              </a:ext>
            </a:extLst>
          </p:cNvPr>
          <p:cNvSpPr txBox="1"/>
          <p:nvPr/>
        </p:nvSpPr>
        <p:spPr>
          <a:xfrm>
            <a:off x="324678" y="1033669"/>
            <a:ext cx="11542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WORLD BANK. The World Bank Data,2021.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Free and open access to global development data.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Disponível em: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https://data.worldbank.org/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indicator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/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NY.GNS.ICTR.ZS?end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=2019&amp;start=2014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Acesso em: 26 mai.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238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15836</TotalTime>
  <Words>1500</Words>
  <Application>Microsoft Office PowerPoint</Application>
  <PresentationFormat>Widescreen</PresentationFormat>
  <Paragraphs>220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Mayna Campos Queiroz</dc:creator>
  <cp:lastModifiedBy>Deák</cp:lastModifiedBy>
  <cp:revision>84</cp:revision>
  <dcterms:created xsi:type="dcterms:W3CDTF">2021-05-29T20:32:47Z</dcterms:created>
  <dcterms:modified xsi:type="dcterms:W3CDTF">2022-02-17T20:55:10Z</dcterms:modified>
</cp:coreProperties>
</file>